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77" r:id="rId3"/>
    <p:sldId id="283" r:id="rId4"/>
    <p:sldId id="257" r:id="rId5"/>
    <p:sldId id="258" r:id="rId6"/>
    <p:sldId id="259" r:id="rId7"/>
    <p:sldId id="260" r:id="rId8"/>
    <p:sldId id="261" r:id="rId9"/>
    <p:sldId id="284" r:id="rId10"/>
    <p:sldId id="285" r:id="rId11"/>
    <p:sldId id="262" r:id="rId12"/>
    <p:sldId id="263" r:id="rId13"/>
    <p:sldId id="286" r:id="rId14"/>
    <p:sldId id="287" r:id="rId15"/>
    <p:sldId id="288" r:id="rId16"/>
    <p:sldId id="289" r:id="rId17"/>
    <p:sldId id="290" r:id="rId18"/>
    <p:sldId id="266" r:id="rId19"/>
    <p:sldId id="271" r:id="rId20"/>
    <p:sldId id="278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46AFF7-A3F8-4E25-B1D1-127A20EE2FD4}">
  <a:tblStyle styleId="{DC46AFF7-A3F8-4E25-B1D1-127A20EE2F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42"/>
  </p:normalViewPr>
  <p:slideViewPr>
    <p:cSldViewPr snapToGrid="0" snapToObjects="1">
      <p:cViewPr>
        <p:scale>
          <a:sx n="103" d="100"/>
          <a:sy n="103" d="100"/>
        </p:scale>
        <p:origin x="134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" Type="http://schemas.openxmlformats.org/officeDocument/2006/relationships/slide" Target="slides/slide7.xml"/><Relationship Id="rId21" Type="http://schemas.openxmlformats.org/officeDocument/2006/relationships/slide" Target="slides/slide20.xml"/><Relationship Id="rId3" Type="http://schemas.openxmlformats.org/officeDocument/2006/relationships/slide" Target="slides/slide2.xml"/><Relationship Id="rId25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0" Type="http://schemas.openxmlformats.org/officeDocument/2006/relationships/slide" Target="slides/slide19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9" Type="http://schemas.openxmlformats.org/officeDocument/2006/relationships/customXml" Target="../customXml/item3.xml"/><Relationship Id="rId24" Type="http://schemas.openxmlformats.org/officeDocument/2006/relationships/viewProps" Target="viewProps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presProps" Target="presProps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9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72900" y="-75"/>
            <a:ext cx="12711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241225" y="1310875"/>
            <a:ext cx="6509100" cy="25218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710225" y="1310850"/>
            <a:ext cx="5476800" cy="25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3047925" y="-75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2241225" y="1770000"/>
            <a:ext cx="6509100" cy="16035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2935400" y="1846200"/>
            <a:ext cx="5814900" cy="910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935400" y="2604625"/>
            <a:ext cx="5814900" cy="45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3047925" y="-75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2645075" y="393425"/>
            <a:ext cx="806700" cy="8067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731575" y="393525"/>
            <a:ext cx="4713000" cy="4356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600"/>
              <a:buChar char="▪"/>
              <a:defRPr sz="3600" b="1"/>
            </a:lvl1pPr>
            <a:lvl2pPr marL="914400" lvl="1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 b="1"/>
            </a:lvl2pPr>
            <a:lvl3pPr marL="1371600" lvl="2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 b="1"/>
            </a:lvl3pPr>
            <a:lvl4pPr marL="1828800" lvl="3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 b="1"/>
            </a:lvl4pPr>
            <a:lvl5pPr marL="2286000" lvl="4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 b="1"/>
            </a:lvl5pPr>
            <a:lvl6pPr marL="2743200" lvl="5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 b="1"/>
            </a:lvl6pPr>
            <a:lvl7pPr marL="3200400" lvl="6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 b="1"/>
            </a:lvl7pPr>
            <a:lvl8pPr marL="3657600" lvl="7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 b="1"/>
            </a:lvl8pPr>
            <a:lvl9pPr marL="4114800" lvl="8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 b="1"/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2654717" y="337850"/>
            <a:ext cx="78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FFFF"/>
                </a:solidFill>
              </a:rPr>
              <a:t>“</a:t>
            </a:r>
            <a:endParaRPr sz="7200" b="1">
              <a:solidFill>
                <a:srgbClr val="FFFFFF"/>
              </a:solidFill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▪"/>
              <a:defRPr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 slide">
  <p:cSld name="TITLE_AND_BODY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4178396" y="393525"/>
            <a:ext cx="4572000" cy="8067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483099" y="393475"/>
            <a:ext cx="3460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865550" y="1349150"/>
            <a:ext cx="37764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1576275" y="1367175"/>
            <a:ext cx="3482400" cy="3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5268071" y="1367175"/>
            <a:ext cx="3482400" cy="3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1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 image">
  <p:cSld name="BLANK_1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7872900" y="-75"/>
            <a:ext cx="12711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3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▪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▫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▫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▫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○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■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●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○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■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7" r:id="rId7"/>
    <p:sldLayoutId id="2147483659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2406869" y="1450428"/>
            <a:ext cx="6285186" cy="21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>
                <a:latin typeface="Avenir Next" charset="0"/>
                <a:ea typeface="Avenir Next" charset="0"/>
                <a:cs typeface="Avenir Next" charset="0"/>
              </a:rPr>
              <a:t>DIAGRAMME DE</a:t>
            </a:r>
            <a:br>
              <a:rPr lang="fr-FR" dirty="0" smtClean="0">
                <a:latin typeface="Avenir Next" charset="0"/>
                <a:ea typeface="Avenir Next" charset="0"/>
                <a:cs typeface="Avenir Next" charset="0"/>
              </a:rPr>
            </a:br>
            <a:r>
              <a:rPr lang="fr-FR" dirty="0" smtClean="0">
                <a:latin typeface="Avenir Next" charset="0"/>
                <a:ea typeface="Avenir Next" charset="0"/>
                <a:cs typeface="Avenir Next" charset="0"/>
              </a:rPr>
              <a:t>DEFINITION de BLOCS</a:t>
            </a:r>
            <a:endParaRPr dirty="0">
              <a:latin typeface="Avenir Next" charset="0"/>
              <a:ea typeface="Avenir Next" charset="0"/>
              <a:cs typeface="Avenir Nex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10</a:t>
            </a:fld>
            <a:endParaRPr lang="uk-U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34" y="0"/>
            <a:ext cx="7745200" cy="51918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03283" y="393475"/>
            <a:ext cx="1040524" cy="25704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276950" y="1507435"/>
            <a:ext cx="6383573" cy="3409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042708" y="222214"/>
            <a:ext cx="1040524" cy="25704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865870" y="1902941"/>
            <a:ext cx="6314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C000"/>
                </a:solidFill>
                <a:latin typeface="Avenir Next" charset="0"/>
                <a:ea typeface="Avenir Next" charset="0"/>
                <a:cs typeface="Avenir Next" charset="0"/>
              </a:rPr>
              <a:t>Dessiner le bloc système</a:t>
            </a:r>
            <a:endParaRPr lang="fr-FR" sz="3200" b="1" dirty="0">
              <a:solidFill>
                <a:srgbClr val="FFC000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865869" y="2919666"/>
            <a:ext cx="6314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C000"/>
                </a:solidFill>
                <a:latin typeface="Avenir Next" charset="0"/>
                <a:ea typeface="Avenir Next" charset="0"/>
                <a:cs typeface="Avenir Next" charset="0"/>
              </a:rPr>
              <a:t>Insérer une image</a:t>
            </a:r>
            <a:endParaRPr lang="fr-FR" sz="3200" b="1" dirty="0">
              <a:solidFill>
                <a:srgbClr val="FFC000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91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ctrTitle" idx="4294967295"/>
          </p:nvPr>
        </p:nvSpPr>
        <p:spPr>
          <a:xfrm>
            <a:off x="2114674" y="1811950"/>
            <a:ext cx="6916591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600" dirty="0" smtClean="0">
                <a:solidFill>
                  <a:srgbClr val="FFB000"/>
                </a:solidFill>
                <a:latin typeface="Avenir Next" charset="0"/>
                <a:ea typeface="Avenir Next" charset="0"/>
                <a:cs typeface="Avenir Next" charset="0"/>
              </a:rPr>
              <a:t>1.2 LES</a:t>
            </a:r>
            <a:br>
              <a:rPr lang="fr-FR" sz="6600" dirty="0" smtClean="0">
                <a:solidFill>
                  <a:srgbClr val="FFB000"/>
                </a:solidFill>
                <a:latin typeface="Avenir Next" charset="0"/>
                <a:ea typeface="Avenir Next" charset="0"/>
                <a:cs typeface="Avenir Next" charset="0"/>
              </a:rPr>
            </a:br>
            <a:r>
              <a:rPr lang="fr-FR" sz="6600" dirty="0" smtClean="0">
                <a:solidFill>
                  <a:srgbClr val="FFB000"/>
                </a:solidFill>
                <a:latin typeface="Avenir Next" charset="0"/>
                <a:ea typeface="Avenir Next" charset="0"/>
                <a:cs typeface="Avenir Next" charset="0"/>
              </a:rPr>
              <a:t>CONSTITUANTS</a:t>
            </a:r>
            <a:endParaRPr sz="6600" dirty="0">
              <a:solidFill>
                <a:srgbClr val="FFB000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42" name="Google Shape;142;p20"/>
          <p:cNvSpPr txBox="1">
            <a:spLocks noGrp="1"/>
          </p:cNvSpPr>
          <p:nvPr>
            <p:ph type="subTitle" idx="4294967295"/>
          </p:nvPr>
        </p:nvSpPr>
        <p:spPr>
          <a:xfrm>
            <a:off x="2114674" y="3487751"/>
            <a:ext cx="6250535" cy="86847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sz="2400" dirty="0">
                <a:latin typeface="Avenir Next" charset="0"/>
                <a:ea typeface="Avenir Next" charset="0"/>
                <a:cs typeface="Avenir Next" charset="0"/>
              </a:rPr>
              <a:t>Saisissez </a:t>
            </a:r>
            <a:r>
              <a:rPr lang="fr-FR" sz="2400" dirty="0" smtClean="0">
                <a:latin typeface="Avenir Next" charset="0"/>
                <a:ea typeface="Avenir Next" charset="0"/>
                <a:cs typeface="Avenir Next" charset="0"/>
              </a:rPr>
              <a:t>les </a:t>
            </a:r>
            <a:r>
              <a:rPr lang="fr-FR" sz="2400" dirty="0">
                <a:latin typeface="Avenir Next" charset="0"/>
                <a:ea typeface="Avenir Next" charset="0"/>
                <a:cs typeface="Avenir Next" charset="0"/>
              </a:rPr>
              <a:t>noms des </a:t>
            </a:r>
            <a:r>
              <a:rPr lang="fr-FR" sz="2400" dirty="0" smtClean="0">
                <a:latin typeface="Avenir Next" charset="0"/>
                <a:ea typeface="Avenir Next" charset="0"/>
                <a:cs typeface="Avenir Next" charset="0"/>
              </a:rPr>
              <a:t>éléments </a:t>
            </a:r>
            <a:r>
              <a:rPr lang="fr-FR" sz="2400" b="1" dirty="0" smtClean="0">
                <a:solidFill>
                  <a:srgbClr val="FFC000"/>
                </a:solidFill>
                <a:latin typeface="Avenir Next" charset="0"/>
                <a:ea typeface="Avenir Next" charset="0"/>
                <a:cs typeface="Avenir Next" charset="0"/>
              </a:rPr>
              <a:t>BLOCS</a:t>
            </a:r>
            <a:r>
              <a:rPr lang="fr-FR" sz="2400" dirty="0" smtClean="0">
                <a:latin typeface="Avenir Next" charset="0"/>
                <a:ea typeface="Avenir Next" charset="0"/>
                <a:cs typeface="Avenir Next" charset="0"/>
              </a:rPr>
              <a:t> qui composent votre système</a:t>
            </a:r>
            <a:endParaRPr lang="fr-FR" sz="2400" dirty="0"/>
          </a:p>
        </p:txBody>
      </p:sp>
      <p:sp>
        <p:nvSpPr>
          <p:cNvPr id="143" name="Google Shape;143;p20"/>
          <p:cNvSpPr/>
          <p:nvPr/>
        </p:nvSpPr>
        <p:spPr>
          <a:xfrm>
            <a:off x="7568290" y="2334064"/>
            <a:ext cx="261878" cy="25005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" name="Google Shape;144;p20"/>
          <p:cNvGrpSpPr/>
          <p:nvPr/>
        </p:nvGrpSpPr>
        <p:grpSpPr>
          <a:xfrm>
            <a:off x="7243253" y="929993"/>
            <a:ext cx="1121957" cy="1122271"/>
            <a:chOff x="6654650" y="3665275"/>
            <a:chExt cx="409100" cy="409125"/>
          </a:xfrm>
        </p:grpSpPr>
        <p:sp>
          <p:nvSpPr>
            <p:cNvPr id="145" name="Google Shape;145;p20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20"/>
          <p:cNvGrpSpPr/>
          <p:nvPr/>
        </p:nvGrpSpPr>
        <p:grpSpPr>
          <a:xfrm rot="1057075">
            <a:off x="6161947" y="1812386"/>
            <a:ext cx="741255" cy="741354"/>
            <a:chOff x="570875" y="4322250"/>
            <a:chExt cx="443300" cy="443325"/>
          </a:xfrm>
        </p:grpSpPr>
        <p:sp>
          <p:nvSpPr>
            <p:cNvPr id="148" name="Google Shape;148;p20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0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0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52;p20"/>
          <p:cNvSpPr/>
          <p:nvPr/>
        </p:nvSpPr>
        <p:spPr>
          <a:xfrm rot="2466613">
            <a:off x="6245163" y="1147346"/>
            <a:ext cx="363854" cy="34742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0"/>
          <p:cNvSpPr/>
          <p:nvPr/>
        </p:nvSpPr>
        <p:spPr>
          <a:xfrm rot="-1609020">
            <a:off x="6777274" y="1365970"/>
            <a:ext cx="261831" cy="2500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0"/>
          <p:cNvSpPr/>
          <p:nvPr/>
        </p:nvSpPr>
        <p:spPr>
          <a:xfrm rot="2926409">
            <a:off x="8364950" y="1564011"/>
            <a:ext cx="196068" cy="18721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0"/>
          <p:cNvSpPr/>
          <p:nvPr/>
        </p:nvSpPr>
        <p:spPr>
          <a:xfrm rot="-1609718">
            <a:off x="7548927" y="309671"/>
            <a:ext cx="176665" cy="16868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body" idx="1"/>
          </p:nvPr>
        </p:nvSpPr>
        <p:spPr>
          <a:xfrm>
            <a:off x="1576275" y="1367175"/>
            <a:ext cx="3482400" cy="3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b="1" dirty="0" smtClean="0">
                <a:latin typeface="Avenir Next" charset="0"/>
                <a:ea typeface="Avenir Next" charset="0"/>
                <a:cs typeface="Avenir Next" charset="0"/>
              </a:rPr>
              <a:t>ELECTRONIQUE</a:t>
            </a:r>
            <a:endParaRPr b="1" dirty="0">
              <a:latin typeface="Avenir Next" charset="0"/>
              <a:ea typeface="Avenir Next" charset="0"/>
              <a:cs typeface="Avenir Next" charset="0"/>
            </a:endParaRPr>
          </a:p>
          <a:p>
            <a:pPr marL="0" lvl="0" indent="0">
              <a:buNone/>
            </a:pPr>
            <a:r>
              <a:rPr lang="fr-FR" dirty="0" smtClean="0">
                <a:latin typeface="Avenir Next" charset="0"/>
                <a:ea typeface="Avenir Next" charset="0"/>
                <a:cs typeface="Avenir Next" charset="0"/>
              </a:rPr>
              <a:t>Carte </a:t>
            </a:r>
            <a:r>
              <a:rPr lang="fr-FR" dirty="0" err="1" smtClean="0">
                <a:latin typeface="Avenir Next" charset="0"/>
                <a:ea typeface="Avenir Next" charset="0"/>
                <a:cs typeface="Avenir Next" charset="0"/>
              </a:rPr>
              <a:t>Arduino</a:t>
            </a:r>
            <a:endParaRPr lang="fr-FR" dirty="0" smtClean="0">
              <a:latin typeface="Avenir Next" charset="0"/>
              <a:ea typeface="Avenir Next" charset="0"/>
              <a:cs typeface="Avenir Next" charset="0"/>
            </a:endParaRPr>
          </a:p>
          <a:p>
            <a:pPr marL="0" lvl="0" indent="0">
              <a:buNone/>
            </a:pPr>
            <a:r>
              <a:rPr lang="fr-FR" dirty="0" smtClean="0">
                <a:latin typeface="Avenir Next" charset="0"/>
                <a:ea typeface="Avenir Next" charset="0"/>
                <a:cs typeface="Avenir Next" charset="0"/>
              </a:rPr>
              <a:t>Modules</a:t>
            </a:r>
          </a:p>
          <a:p>
            <a:pPr marL="0" lvl="0" indent="0">
              <a:buNone/>
            </a:pPr>
            <a:r>
              <a:rPr lang="fr-FR" dirty="0" smtClean="0">
                <a:latin typeface="Avenir Next" charset="0"/>
                <a:ea typeface="Avenir Next" charset="0"/>
                <a:cs typeface="Avenir Next" charset="0"/>
              </a:rPr>
              <a:t>Convertisseur</a:t>
            </a:r>
          </a:p>
          <a:p>
            <a:pPr marL="0" lvl="0" indent="0">
              <a:buNone/>
            </a:pPr>
            <a:r>
              <a:rPr lang="fr-FR" dirty="0" smtClean="0">
                <a:latin typeface="Avenir Next" charset="0"/>
                <a:ea typeface="Avenir Next" charset="0"/>
                <a:cs typeface="Avenir Next" charset="0"/>
              </a:rPr>
              <a:t>Capteurs.</a:t>
            </a:r>
          </a:p>
          <a:p>
            <a:pPr marL="0" lvl="0" indent="0">
              <a:buNone/>
            </a:pPr>
            <a:r>
              <a:rPr lang="fr-FR" dirty="0" smtClean="0">
                <a:latin typeface="Avenir Next" charset="0"/>
                <a:ea typeface="Avenir Next" charset="0"/>
                <a:cs typeface="Avenir Next" charset="0"/>
              </a:rPr>
              <a:t>Alimentation électrique</a:t>
            </a:r>
          </a:p>
        </p:txBody>
      </p:sp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 smtClean="0">
                <a:latin typeface="Avenir Next" charset="0"/>
                <a:ea typeface="Avenir Next" charset="0"/>
                <a:cs typeface="Avenir Next" charset="0"/>
              </a:rPr>
              <a:t>1.3 DRESSEZ LA LISTE DES COMPOSANTS</a:t>
            </a:r>
            <a:endParaRPr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63" name="Google Shape;163;p21"/>
          <p:cNvSpPr txBox="1">
            <a:spLocks noGrp="1"/>
          </p:cNvSpPr>
          <p:nvPr>
            <p:ph type="body" idx="2"/>
          </p:nvPr>
        </p:nvSpPr>
        <p:spPr>
          <a:xfrm>
            <a:off x="5268071" y="1367175"/>
            <a:ext cx="3482400" cy="3078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fr-FR" b="1" dirty="0" smtClean="0">
                <a:latin typeface="Avenir Next" charset="0"/>
                <a:ea typeface="Avenir Next" charset="0"/>
                <a:cs typeface="Avenir Next" charset="0"/>
              </a:rPr>
              <a:t>AUTRES</a:t>
            </a:r>
          </a:p>
          <a:p>
            <a:pPr marL="0" lvl="0" indent="0">
              <a:buNone/>
            </a:pPr>
            <a:r>
              <a:rPr lang="fr-FR" dirty="0" smtClean="0">
                <a:latin typeface="Avenir Next" charset="0"/>
                <a:ea typeface="Avenir Next" charset="0"/>
                <a:cs typeface="Avenir Next" charset="0"/>
              </a:rPr>
              <a:t>Chariot</a:t>
            </a:r>
          </a:p>
          <a:p>
            <a:pPr marL="0" lvl="0" indent="0">
              <a:buNone/>
            </a:pPr>
            <a:r>
              <a:rPr lang="fr-FR" dirty="0" smtClean="0">
                <a:latin typeface="Avenir Next" charset="0"/>
                <a:ea typeface="Avenir Next" charset="0"/>
                <a:cs typeface="Avenir Next" charset="0"/>
              </a:rPr>
              <a:t>Téléphone à Cadran</a:t>
            </a:r>
          </a:p>
          <a:p>
            <a:pPr marL="0" lvl="0" indent="0">
              <a:buNone/>
            </a:pPr>
            <a:r>
              <a:rPr lang="fr-FR" dirty="0" smtClean="0">
                <a:latin typeface="Avenir Next" charset="0"/>
                <a:ea typeface="Avenir Next" charset="0"/>
                <a:cs typeface="Avenir Next" charset="0"/>
              </a:rPr>
              <a:t>Coffre fort</a:t>
            </a:r>
          </a:p>
          <a:p>
            <a:pPr marL="0" lvl="0" indent="0">
              <a:buNone/>
            </a:pPr>
            <a:r>
              <a:rPr lang="fr-FR" dirty="0" smtClean="0">
                <a:latin typeface="Avenir Next" charset="0"/>
                <a:ea typeface="Avenir Next" charset="0"/>
                <a:cs typeface="Avenir Next" charset="0"/>
              </a:rPr>
              <a:t>Batterie</a:t>
            </a:r>
          </a:p>
          <a:p>
            <a:pPr marL="0" lvl="0" indent="0">
              <a:buNone/>
            </a:pPr>
            <a:endParaRPr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165" name="Google Shape;165;p21"/>
          <p:cNvGrpSpPr/>
          <p:nvPr/>
        </p:nvGrpSpPr>
        <p:grpSpPr>
          <a:xfrm>
            <a:off x="8247163" y="629034"/>
            <a:ext cx="205851" cy="335576"/>
            <a:chOff x="6730350" y="2315900"/>
            <a:chExt cx="257700" cy="420100"/>
          </a:xfrm>
        </p:grpSpPr>
        <p:sp>
          <p:nvSpPr>
            <p:cNvPr id="166" name="Google Shape;166;p21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1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1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1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13</a:t>
            </a:fld>
            <a:endParaRPr lang="uk-U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34" y="0"/>
            <a:ext cx="7745200" cy="51918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03283" y="393475"/>
            <a:ext cx="1040524" cy="1435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276950" y="2822292"/>
            <a:ext cx="6473450" cy="2094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123090" y="1513490"/>
            <a:ext cx="3960142" cy="315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987058" y="756166"/>
            <a:ext cx="3280283" cy="757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437586" y="2506982"/>
            <a:ext cx="2128345" cy="315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576275" y="3433301"/>
            <a:ext cx="6314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C000"/>
                </a:solidFill>
                <a:latin typeface="Avenir Next" charset="0"/>
                <a:ea typeface="Avenir Next" charset="0"/>
                <a:cs typeface="Avenir Next" charset="0"/>
              </a:rPr>
              <a:t>Dessiner </a:t>
            </a:r>
            <a:r>
              <a:rPr lang="fr-FR" sz="3200" b="1" smtClean="0">
                <a:solidFill>
                  <a:srgbClr val="FFC000"/>
                </a:solidFill>
                <a:latin typeface="Avenir Next" charset="0"/>
                <a:ea typeface="Avenir Next" charset="0"/>
                <a:cs typeface="Avenir Next" charset="0"/>
              </a:rPr>
              <a:t>les blocs</a:t>
            </a:r>
            <a:endParaRPr lang="fr-FR" sz="3200" b="1" dirty="0">
              <a:solidFill>
                <a:srgbClr val="FFC000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4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2200" y="393475"/>
            <a:ext cx="7404752" cy="806700"/>
          </a:xfrm>
        </p:spPr>
        <p:txBody>
          <a:bodyPr/>
          <a:lstStyle/>
          <a:p>
            <a:r>
              <a:rPr lang="fr-FR" sz="2800" dirty="0" smtClean="0">
                <a:latin typeface="Avenir Next" charset="0"/>
                <a:ea typeface="Avenir Next" charset="0"/>
                <a:cs typeface="Avenir Next" charset="0"/>
              </a:rPr>
              <a:t>Comment relier ensemble les BLOCS ?</a:t>
            </a:r>
            <a:endParaRPr lang="fr-FR" sz="2800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C000"/>
                </a:solidFill>
                <a:latin typeface="Avenir Next" charset="0"/>
                <a:ea typeface="Avenir Next" charset="0"/>
                <a:cs typeface="Avenir Next" charset="0"/>
              </a:rPr>
              <a:t>Une flèche </a:t>
            </a:r>
            <a:endParaRPr lang="fr-FR" b="1" dirty="0">
              <a:solidFill>
                <a:srgbClr val="FFC000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r-FR" dirty="0" smtClean="0">
                <a:latin typeface="Avenir Next" charset="0"/>
                <a:ea typeface="Avenir Next" charset="0"/>
                <a:cs typeface="Avenir Next" charset="0"/>
              </a:rPr>
              <a:t>Qui signifie :</a:t>
            </a:r>
          </a:p>
          <a:p>
            <a:endParaRPr lang="fr-FR" dirty="0">
              <a:latin typeface="Avenir Next" charset="0"/>
              <a:ea typeface="Avenir Next" charset="0"/>
              <a:cs typeface="Avenir Next" charset="0"/>
            </a:endParaRPr>
          </a:p>
          <a:p>
            <a:r>
              <a:rPr lang="fr-FR" dirty="0" smtClean="0">
                <a:solidFill>
                  <a:srgbClr val="FFC000"/>
                </a:solidFill>
                <a:latin typeface="Avenir Next" charset="0"/>
                <a:ea typeface="Avenir Next" charset="0"/>
                <a:cs typeface="Avenir Next" charset="0"/>
              </a:rPr>
              <a:t>Est composé de </a:t>
            </a:r>
            <a:endParaRPr lang="fr-FR" dirty="0">
              <a:solidFill>
                <a:srgbClr val="FFC000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14</a:t>
            </a:fld>
            <a:endParaRPr lang="uk-U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r="64975" b="79522"/>
          <a:stretch/>
        </p:blipFill>
        <p:spPr>
          <a:xfrm>
            <a:off x="2175444" y="3004582"/>
            <a:ext cx="2869228" cy="137822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t="56181" r="62409" b="23735"/>
          <a:stretch/>
        </p:blipFill>
        <p:spPr>
          <a:xfrm rot="10800000">
            <a:off x="4328007" y="3017874"/>
            <a:ext cx="3079486" cy="135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61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15</a:t>
            </a:fld>
            <a:endParaRPr lang="uk-U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30" b="45640"/>
          <a:stretch/>
        </p:blipFill>
        <p:spPr>
          <a:xfrm>
            <a:off x="1293265" y="440187"/>
            <a:ext cx="7755794" cy="413358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812331" y="4553025"/>
            <a:ext cx="6314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C000"/>
                </a:solidFill>
                <a:latin typeface="Avenir Next" charset="0"/>
                <a:ea typeface="Avenir Next" charset="0"/>
                <a:cs typeface="Avenir Next" charset="0"/>
              </a:rPr>
              <a:t>Relier les blocs</a:t>
            </a:r>
            <a:endParaRPr lang="fr-FR" sz="3200" b="1" dirty="0">
              <a:solidFill>
                <a:srgbClr val="FFC000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12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>
                <a:latin typeface="Avenir Next" charset="0"/>
                <a:ea typeface="Avenir Next" charset="0"/>
                <a:cs typeface="Avenir Next" charset="0"/>
              </a:rPr>
              <a:t>Un zoom sur une partie du BDD</a:t>
            </a:r>
            <a:endParaRPr lang="fr-FR" sz="3200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16</a:t>
            </a:fld>
            <a:endParaRPr lang="uk-U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6" t="34885" b="7746"/>
          <a:stretch/>
        </p:blipFill>
        <p:spPr>
          <a:xfrm>
            <a:off x="1986223" y="1367176"/>
            <a:ext cx="6764177" cy="34225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92623" y="1327172"/>
            <a:ext cx="2744599" cy="1428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9242854" y="103796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648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17</a:t>
            </a:fld>
            <a:endParaRPr lang="uk-U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34" y="0"/>
            <a:ext cx="7745200" cy="519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4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196" name="Google Shape;196;p24"/>
          <p:cNvSpPr/>
          <p:nvPr/>
        </p:nvSpPr>
        <p:spPr>
          <a:xfrm>
            <a:off x="5066270" y="1393200"/>
            <a:ext cx="3846502" cy="23571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200" dirty="0" smtClean="0">
                <a:solidFill>
                  <a:schemeClr val="lt1"/>
                </a:solidFill>
                <a:latin typeface="Avenir Next" charset="0"/>
                <a:ea typeface="Avenir Next" charset="0"/>
                <a:cs typeface="Avenir Next" charset="0"/>
                <a:sym typeface="Barlow"/>
              </a:rPr>
              <a:t>Quels logiciels ?</a:t>
            </a:r>
            <a:endParaRPr sz="3200" dirty="0">
              <a:solidFill>
                <a:schemeClr val="lt1"/>
              </a:solidFill>
              <a:latin typeface="Avenir Next" charset="0"/>
              <a:ea typeface="Avenir Next" charset="0"/>
              <a:cs typeface="Avenir Next" charset="0"/>
              <a:sym typeface="Barl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9"/>
          <p:cNvSpPr txBox="1">
            <a:spLocks noGrp="1"/>
          </p:cNvSpPr>
          <p:nvPr>
            <p:ph type="ctrTitle" idx="4294967295"/>
          </p:nvPr>
        </p:nvSpPr>
        <p:spPr>
          <a:xfrm>
            <a:off x="1686525" y="495600"/>
            <a:ext cx="7063800" cy="8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dirty="0" smtClean="0">
                <a:solidFill>
                  <a:srgbClr val="FFB000"/>
                </a:solidFill>
                <a:latin typeface="Avenir Next" charset="0"/>
                <a:ea typeface="Avenir Next" charset="0"/>
                <a:cs typeface="Avenir Next" charset="0"/>
              </a:rPr>
              <a:t>DRAW.IO à la maison</a:t>
            </a:r>
            <a:endParaRPr sz="4800" dirty="0">
              <a:solidFill>
                <a:srgbClr val="FFB000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72" name="Google Shape;272;p29"/>
          <p:cNvSpPr txBox="1">
            <a:spLocks noGrp="1"/>
          </p:cNvSpPr>
          <p:nvPr>
            <p:ph type="ctrTitle" idx="4294967295"/>
          </p:nvPr>
        </p:nvSpPr>
        <p:spPr>
          <a:xfrm>
            <a:off x="1686525" y="1962446"/>
            <a:ext cx="7063800" cy="8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dirty="0" err="1" smtClean="0">
                <a:solidFill>
                  <a:srgbClr val="FFB000"/>
                </a:solidFill>
                <a:latin typeface="Avenir Next" charset="0"/>
                <a:ea typeface="Avenir Next" charset="0"/>
                <a:cs typeface="Avenir Next" charset="0"/>
              </a:rPr>
              <a:t>MagicDraw</a:t>
            </a:r>
            <a:r>
              <a:rPr lang="fr-FR" sz="4800" dirty="0" smtClean="0">
                <a:solidFill>
                  <a:srgbClr val="FFB000"/>
                </a:solidFill>
                <a:latin typeface="Avenir Next" charset="0"/>
                <a:ea typeface="Avenir Next" charset="0"/>
                <a:cs typeface="Avenir Next" charset="0"/>
              </a:rPr>
              <a:t> en classe</a:t>
            </a:r>
            <a:endParaRPr sz="4800" dirty="0">
              <a:solidFill>
                <a:srgbClr val="FFB000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74" name="Google Shape;274;p2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5"/>
          <p:cNvSpPr/>
          <p:nvPr/>
        </p:nvSpPr>
        <p:spPr>
          <a:xfrm>
            <a:off x="-87681" y="1210880"/>
            <a:ext cx="8525332" cy="393262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5"/>
          <p:cNvSpPr txBox="1">
            <a:spLocks noGrp="1"/>
          </p:cNvSpPr>
          <p:nvPr>
            <p:ph type="body" idx="1"/>
          </p:nvPr>
        </p:nvSpPr>
        <p:spPr>
          <a:xfrm>
            <a:off x="4865550" y="1349150"/>
            <a:ext cx="37764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 smtClean="0"/>
              <a:t>.</a:t>
            </a:r>
            <a:endParaRPr sz="2400" dirty="0"/>
          </a:p>
        </p:txBody>
      </p:sp>
      <p:sp>
        <p:nvSpPr>
          <p:cNvPr id="354" name="Google Shape;354;p35"/>
          <p:cNvSpPr/>
          <p:nvPr/>
        </p:nvSpPr>
        <p:spPr>
          <a:xfrm>
            <a:off x="531519" y="1611488"/>
            <a:ext cx="35325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FFB000"/>
                </a:solidFill>
                <a:latin typeface="Barlow"/>
                <a:ea typeface="Barlow"/>
                <a:cs typeface="Barlow"/>
                <a:sym typeface="Barlow"/>
              </a:rPr>
              <a:t>Place your screenshot here</a:t>
            </a:r>
            <a:endParaRPr sz="1000" dirty="0">
              <a:solidFill>
                <a:srgbClr val="FFB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55" name="Google Shape;355;p3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56" name="Google Shape;356;p35"/>
          <p:cNvSpPr txBox="1">
            <a:spLocks noGrp="1"/>
          </p:cNvSpPr>
          <p:nvPr>
            <p:ph type="title"/>
          </p:nvPr>
        </p:nvSpPr>
        <p:spPr>
          <a:xfrm>
            <a:off x="4483099" y="393475"/>
            <a:ext cx="3460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dirty="0" smtClean="0">
                <a:latin typeface="Avenir Next" charset="0"/>
                <a:ea typeface="Avenir Next" charset="0"/>
                <a:cs typeface="Avenir Next" charset="0"/>
              </a:rPr>
              <a:t>EXEMPLE</a:t>
            </a:r>
            <a:endParaRPr sz="3600" dirty="0">
              <a:latin typeface="Avenir Next" charset="0"/>
              <a:ea typeface="Avenir Next" charset="0"/>
              <a:cs typeface="Avenir Next" charset="0"/>
            </a:endParaRPr>
          </a:p>
        </p:txBody>
      </p:sp>
      <p:grpSp>
        <p:nvGrpSpPr>
          <p:cNvPr id="357" name="Google Shape;357;p35"/>
          <p:cNvGrpSpPr/>
          <p:nvPr/>
        </p:nvGrpSpPr>
        <p:grpSpPr>
          <a:xfrm>
            <a:off x="8162544" y="618788"/>
            <a:ext cx="369725" cy="356065"/>
            <a:chOff x="2583325" y="2972875"/>
            <a:chExt cx="462850" cy="445750"/>
          </a:xfrm>
        </p:grpSpPr>
        <p:sp>
          <p:nvSpPr>
            <p:cNvPr id="358" name="Google Shape;358;p35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5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53" y="1436202"/>
            <a:ext cx="6120663" cy="2959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6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365" name="Google Shape;365;p36"/>
          <p:cNvSpPr txBox="1">
            <a:spLocks noGrp="1"/>
          </p:cNvSpPr>
          <p:nvPr>
            <p:ph type="ctrTitle" idx="4294967295"/>
          </p:nvPr>
        </p:nvSpPr>
        <p:spPr>
          <a:xfrm>
            <a:off x="1504677" y="569850"/>
            <a:ext cx="72456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B000"/>
                </a:solidFill>
              </a:rPr>
              <a:t>THANKS!</a:t>
            </a:r>
            <a:endParaRPr sz="9600">
              <a:solidFill>
                <a:srgbClr val="FFB000"/>
              </a:solidFill>
            </a:endParaRPr>
          </a:p>
        </p:txBody>
      </p:sp>
      <p:sp>
        <p:nvSpPr>
          <p:cNvPr id="366" name="Google Shape;366;p36"/>
          <p:cNvSpPr txBox="1">
            <a:spLocks noGrp="1"/>
          </p:cNvSpPr>
          <p:nvPr>
            <p:ph type="subTitle" idx="4294967295"/>
          </p:nvPr>
        </p:nvSpPr>
        <p:spPr>
          <a:xfrm>
            <a:off x="1557975" y="1777100"/>
            <a:ext cx="7192200" cy="19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" b="1" dirty="0">
                <a:latin typeface="Avenir Next" charset="0"/>
                <a:ea typeface="Avenir Next" charset="0"/>
                <a:cs typeface="Avenir Next" charset="0"/>
              </a:rPr>
              <a:t>Any questions?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" dirty="0">
                <a:latin typeface="Avenir Next" charset="0"/>
                <a:ea typeface="Avenir Next" charset="0"/>
                <a:cs typeface="Avenir Next" charset="0"/>
              </a:rPr>
              <a:t>You can find me at: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en" dirty="0">
              <a:latin typeface="Avenir Next" charset="0"/>
              <a:ea typeface="Avenir Next" charset="0"/>
              <a:cs typeface="Avenir Next" charset="0"/>
            </a:endParaRPr>
          </a:p>
          <a:p>
            <a:pPr lvl="0"/>
            <a:r>
              <a:rPr lang="en" b="1" dirty="0" err="1">
                <a:latin typeface="Avenir Next" charset="0"/>
                <a:ea typeface="Avenir Next" charset="0"/>
                <a:cs typeface="Avenir Next" charset="0"/>
              </a:rPr>
              <a:t>pierre-augustin.galinier@ac-limoges.fr</a:t>
            </a:r>
            <a:endParaRPr lang="en" b="1" dirty="0">
              <a:latin typeface="Avenir Next" charset="0"/>
              <a:ea typeface="Avenir Next" charset="0"/>
              <a:cs typeface="Avenir Nex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3</a:t>
            </a:fld>
            <a:endParaRPr lang="uk-U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600"/>
            <a:ext cx="9144000" cy="442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1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/>
            <a:r>
              <a:rPr lang="fr-FR" dirty="0">
                <a:latin typeface="Avenir Next" charset="0"/>
                <a:ea typeface="Avenir Next" charset="0"/>
                <a:cs typeface="Avenir Next" charset="0"/>
              </a:rPr>
              <a:t>Qu’est-ce qu’un </a:t>
            </a:r>
            <a:r>
              <a:rPr lang="fr-FR" dirty="0" smtClean="0">
                <a:latin typeface="Avenir Next" charset="0"/>
                <a:ea typeface="Avenir Next" charset="0"/>
                <a:cs typeface="Avenir Next" charset="0"/>
              </a:rPr>
              <a:t>BDD ?</a:t>
            </a:r>
            <a:endParaRPr lang="fr-FR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1576274" y="1397700"/>
            <a:ext cx="6707487" cy="3487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sz="2800" dirty="0">
                <a:latin typeface="Avenir Next" charset="0"/>
                <a:ea typeface="Avenir Next" charset="0"/>
                <a:cs typeface="Avenir Next" charset="0"/>
              </a:rPr>
              <a:t>Le diagramme de définition de blocs est un diagramme structurel qui décrit physiquement le système et/ou ses sous-systèmes; </a:t>
            </a:r>
          </a:p>
          <a:p>
            <a:endParaRPr lang="fr-FR" sz="2800" dirty="0" smtClean="0">
              <a:latin typeface="Avenir Next" charset="0"/>
              <a:ea typeface="Avenir Next" charset="0"/>
              <a:cs typeface="Avenir Next" charset="0"/>
            </a:endParaRPr>
          </a:p>
          <a:p>
            <a:r>
              <a:rPr lang="fr-FR" sz="2800" dirty="0" smtClean="0">
                <a:latin typeface="Avenir Next" charset="0"/>
                <a:ea typeface="Avenir Next" charset="0"/>
                <a:cs typeface="Avenir Next" charset="0"/>
              </a:rPr>
              <a:t>Il </a:t>
            </a:r>
            <a:r>
              <a:rPr lang="fr-FR" sz="2800" dirty="0">
                <a:latin typeface="Avenir Next" charset="0"/>
                <a:ea typeface="Avenir Next" charset="0"/>
                <a:cs typeface="Avenir Next" charset="0"/>
              </a:rPr>
              <a:t>s'agit de recenser les constituants d'un </a:t>
            </a:r>
            <a:r>
              <a:rPr lang="fr-FR" sz="2800" dirty="0" smtClean="0">
                <a:latin typeface="Avenir Next" charset="0"/>
                <a:ea typeface="Avenir Next" charset="0"/>
                <a:cs typeface="Avenir Next" charset="0"/>
              </a:rPr>
              <a:t>bloc.</a:t>
            </a:r>
            <a:endParaRPr lang="fr-FR" sz="2800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>
            <a:off x="8160827" y="631951"/>
            <a:ext cx="390214" cy="329725"/>
            <a:chOff x="3918650" y="293075"/>
            <a:chExt cx="488500" cy="412775"/>
          </a:xfrm>
        </p:grpSpPr>
        <p:sp>
          <p:nvSpPr>
            <p:cNvPr id="102" name="Google Shape;102;p15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ctrTitle" idx="4294967295"/>
          </p:nvPr>
        </p:nvSpPr>
        <p:spPr>
          <a:xfrm>
            <a:off x="1504677" y="569850"/>
            <a:ext cx="72456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600" dirty="0" smtClean="0">
                <a:solidFill>
                  <a:srgbClr val="FFB000"/>
                </a:solidFill>
                <a:latin typeface="Avenir Next" charset="0"/>
                <a:ea typeface="Avenir Next" charset="0"/>
                <a:cs typeface="Avenir Next" charset="0"/>
              </a:rPr>
              <a:t>BDD</a:t>
            </a:r>
            <a:endParaRPr sz="9600" dirty="0">
              <a:solidFill>
                <a:srgbClr val="FFB000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10" name="Google Shape;110;p16"/>
          <p:cNvSpPr txBox="1">
            <a:spLocks noGrp="1"/>
          </p:cNvSpPr>
          <p:nvPr>
            <p:ph type="subTitle" idx="4294967295"/>
          </p:nvPr>
        </p:nvSpPr>
        <p:spPr>
          <a:xfrm>
            <a:off x="1557974" y="1777100"/>
            <a:ext cx="7512453" cy="19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b="1" dirty="0" smtClean="0">
                <a:latin typeface="Avenir Next" charset="0"/>
                <a:ea typeface="Avenir Next" charset="0"/>
                <a:cs typeface="Avenir Next" charset="0"/>
              </a:rPr>
              <a:t>1. Comment créer un BDD ?</a:t>
            </a:r>
            <a:endParaRPr b="1" dirty="0">
              <a:latin typeface="Avenir Next" charset="0"/>
              <a:ea typeface="Avenir Next" charset="0"/>
              <a:cs typeface="Avenir Next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b="1" dirty="0" smtClean="0">
                <a:latin typeface="Avenir Next" charset="0"/>
                <a:ea typeface="Avenir Next" charset="0"/>
                <a:cs typeface="Avenir Next" charset="0"/>
              </a:rPr>
              <a:t>2. Quels logiciels ?</a:t>
            </a:r>
            <a:endParaRPr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ctrTitle"/>
          </p:nvPr>
        </p:nvSpPr>
        <p:spPr>
          <a:xfrm>
            <a:off x="2935400" y="1758046"/>
            <a:ext cx="5814900" cy="117758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fr-FR" b="0" dirty="0">
                <a:latin typeface="Avenir Next" charset="0"/>
                <a:ea typeface="Avenir Next" charset="0"/>
                <a:cs typeface="Avenir Next" charset="0"/>
              </a:rPr>
              <a:t>Comment créer un </a:t>
            </a:r>
            <a:r>
              <a:rPr lang="fr-FR" b="0" dirty="0" smtClean="0">
                <a:latin typeface="Avenir Next" charset="0"/>
                <a:ea typeface="Avenir Next" charset="0"/>
                <a:cs typeface="Avenir Next" charset="0"/>
              </a:rPr>
              <a:t>BDD ?</a:t>
            </a:r>
            <a:endParaRPr lang="fr-FR" b="0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17" name="Google Shape;117;p17"/>
          <p:cNvSpPr txBox="1">
            <a:spLocks noGrp="1"/>
          </p:cNvSpPr>
          <p:nvPr>
            <p:ph type="subTitle" idx="1"/>
          </p:nvPr>
        </p:nvSpPr>
        <p:spPr>
          <a:xfrm>
            <a:off x="2935400" y="2830525"/>
            <a:ext cx="5814900" cy="4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venir Next" charset="0"/>
                <a:ea typeface="Avenir Next" charset="0"/>
                <a:cs typeface="Avenir Next" charset="0"/>
              </a:rPr>
              <a:t>Let’s start with the </a:t>
            </a:r>
            <a:r>
              <a:rPr lang="fr-FR" dirty="0" err="1" smtClean="0">
                <a:latin typeface="Avenir Next" charset="0"/>
                <a:ea typeface="Avenir Next" charset="0"/>
                <a:cs typeface="Avenir Next" charset="0"/>
              </a:rPr>
              <a:t>begining</a:t>
            </a:r>
            <a:endParaRPr dirty="0">
              <a:latin typeface="Avenir Next" charset="0"/>
              <a:ea typeface="Avenir Next" charset="0"/>
              <a:cs typeface="Avenir Nex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3700044" y="197025"/>
            <a:ext cx="4697722" cy="45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fr-FR" sz="4800" dirty="0" smtClean="0">
                <a:latin typeface="Avenir Next" charset="0"/>
                <a:ea typeface="Avenir Next" charset="0"/>
                <a:cs typeface="Avenir Next" charset="0"/>
              </a:rPr>
              <a:t>1. Quel est le nom de votre système ?</a:t>
            </a:r>
            <a:endParaRPr sz="4800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>
                <a:latin typeface="Avenir Next" charset="0"/>
                <a:ea typeface="Avenir Next" charset="0"/>
                <a:cs typeface="Avenir Next" charset="0"/>
              </a:rPr>
              <a:t>2. Créer un le Bloc SYSTÈME .</a:t>
            </a:r>
            <a:endParaRPr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1556330" y="1349140"/>
            <a:ext cx="7194069" cy="3212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dirty="0" smtClean="0">
                <a:latin typeface="Avenir Next" charset="0"/>
                <a:ea typeface="Avenir Next" charset="0"/>
                <a:cs typeface="Avenir Next" charset="0"/>
              </a:rPr>
              <a:t>Dessiner un bloc (un rectangle ) en haut au centre de la feuille.</a:t>
            </a:r>
          </a:p>
          <a:p>
            <a:pPr lvl="0"/>
            <a:r>
              <a:rPr lang="fr-FR" dirty="0" smtClean="0">
                <a:latin typeface="Avenir Next" charset="0"/>
                <a:ea typeface="Avenir Next" charset="0"/>
                <a:cs typeface="Avenir Next" charset="0"/>
              </a:rPr>
              <a:t>Noter à l’intérieur de ce rectangle le nom de votre système.</a:t>
            </a:r>
            <a:endParaRPr lang="fr-FR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31" name="Google Shape;131;p19"/>
          <p:cNvGrpSpPr/>
          <p:nvPr/>
        </p:nvGrpSpPr>
        <p:grpSpPr>
          <a:xfrm>
            <a:off x="8180944" y="637329"/>
            <a:ext cx="336534" cy="318981"/>
            <a:chOff x="5300400" y="3670175"/>
            <a:chExt cx="421300" cy="399325"/>
          </a:xfrm>
        </p:grpSpPr>
        <p:sp>
          <p:nvSpPr>
            <p:cNvPr id="132" name="Google Shape;132;p19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>
                <a:latin typeface="Avenir Next" charset="0"/>
                <a:ea typeface="Avenir Next" charset="0"/>
                <a:cs typeface="Avenir Next" charset="0"/>
              </a:rPr>
              <a:t>Exemples de systèmes </a:t>
            </a:r>
            <a:endParaRPr lang="fr-FR" sz="3600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40701" y="1349141"/>
            <a:ext cx="7101330" cy="3400684"/>
          </a:xfrm>
        </p:spPr>
        <p:txBody>
          <a:bodyPr/>
          <a:lstStyle/>
          <a:p>
            <a:r>
              <a:rPr lang="fr-FR" sz="2800" dirty="0" smtClean="0">
                <a:latin typeface="Avenir Next" charset="0"/>
                <a:ea typeface="Avenir Next" charset="0"/>
                <a:cs typeface="Avenir Next" charset="0"/>
              </a:rPr>
              <a:t>PUZZLE TELEPHONE</a:t>
            </a:r>
            <a:br>
              <a:rPr lang="fr-FR" sz="2800" dirty="0" smtClean="0">
                <a:latin typeface="Avenir Next" charset="0"/>
                <a:ea typeface="Avenir Next" charset="0"/>
                <a:cs typeface="Avenir Next" charset="0"/>
              </a:rPr>
            </a:br>
            <a:r>
              <a:rPr lang="fr-FR" sz="2800" dirty="0" smtClean="0">
                <a:latin typeface="Avenir Next" charset="0"/>
                <a:ea typeface="Avenir Next" charset="0"/>
                <a:cs typeface="Avenir Next" charset="0"/>
              </a:rPr>
              <a:t>PUZZLE TIROIR</a:t>
            </a:r>
          </a:p>
          <a:p>
            <a:r>
              <a:rPr lang="fr-FR" sz="2800" dirty="0" smtClean="0">
                <a:latin typeface="Avenir Next" charset="0"/>
                <a:ea typeface="Avenir Next" charset="0"/>
                <a:cs typeface="Avenir Next" charset="0"/>
              </a:rPr>
              <a:t>ENSEMBLE LASERGAME </a:t>
            </a:r>
          </a:p>
          <a:p>
            <a:r>
              <a:rPr lang="fr-FR" sz="2800" dirty="0" smtClean="0">
                <a:latin typeface="Avenir Next" charset="0"/>
                <a:ea typeface="Avenir Next" charset="0"/>
                <a:cs typeface="Avenir Next" charset="0"/>
              </a:rPr>
              <a:t>EQUIPEMENT JOUEUR LASERGAME</a:t>
            </a:r>
          </a:p>
          <a:p>
            <a:r>
              <a:rPr lang="fr-FR" sz="2800" dirty="0" smtClean="0">
                <a:latin typeface="Avenir Next" charset="0"/>
                <a:ea typeface="Avenir Next" charset="0"/>
                <a:cs typeface="Avenir Next" charset="0"/>
              </a:rPr>
              <a:t>CHARIOT A ASSISTANCE ELECTRIQUE</a:t>
            </a:r>
            <a:endParaRPr lang="fr-FR" sz="2800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844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s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13595EE6FCFC4A9DBAD7F50A6BEA4B" ma:contentTypeVersion="9" ma:contentTypeDescription="Crée un document." ma:contentTypeScope="" ma:versionID="01410a641c27d56e88a4338763f1179b">
  <xsd:schema xmlns:xsd="http://www.w3.org/2001/XMLSchema" xmlns:xs="http://www.w3.org/2001/XMLSchema" xmlns:p="http://schemas.microsoft.com/office/2006/metadata/properties" xmlns:ns2="3598052f-4962-4c2e-a19b-d817b5dcf2aa" targetNamespace="http://schemas.microsoft.com/office/2006/metadata/properties" ma:root="true" ma:fieldsID="8107f38feebc8e196ac1d5a09e6f4c8d" ns2:_="">
    <xsd:import namespace="3598052f-4962-4c2e-a19b-d817b5dcf2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98052f-4962-4c2e-a19b-d817b5dcf2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75F6F8-B23F-4D1B-9EE0-BFF17DE9E3FD}"/>
</file>

<file path=customXml/itemProps2.xml><?xml version="1.0" encoding="utf-8"?>
<ds:datastoreItem xmlns:ds="http://schemas.openxmlformats.org/officeDocument/2006/customXml" ds:itemID="{EA7B1D0C-2483-4414-BF7A-243BBFA8BC8C}"/>
</file>

<file path=customXml/itemProps3.xml><?xml version="1.0" encoding="utf-8"?>
<ds:datastoreItem xmlns:ds="http://schemas.openxmlformats.org/officeDocument/2006/customXml" ds:itemID="{E9B8E319-0637-4743-B30A-20BE8965277A}"/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222</Words>
  <Application>Microsoft Macintosh PowerPoint</Application>
  <PresentationFormat>Présentation à l'écran (16:9)</PresentationFormat>
  <Paragraphs>72</Paragraphs>
  <Slides>20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Avenir Next</vt:lpstr>
      <vt:lpstr>Barlow</vt:lpstr>
      <vt:lpstr>Basset template</vt:lpstr>
      <vt:lpstr>DIAGRAMME DE DEFINITION de BLOCS</vt:lpstr>
      <vt:lpstr>EXEMPLE</vt:lpstr>
      <vt:lpstr>Présentation PowerPoint</vt:lpstr>
      <vt:lpstr>Qu’est-ce qu’un BDD ?</vt:lpstr>
      <vt:lpstr>BDD</vt:lpstr>
      <vt:lpstr>Comment créer un BDD ?</vt:lpstr>
      <vt:lpstr>Présentation PowerPoint</vt:lpstr>
      <vt:lpstr>2. Créer un le Bloc SYSTÈME .</vt:lpstr>
      <vt:lpstr>Exemples de systèmes </vt:lpstr>
      <vt:lpstr>Présentation PowerPoint</vt:lpstr>
      <vt:lpstr>1.2 LES CONSTITUANTS</vt:lpstr>
      <vt:lpstr>1.3 DRESSEZ LA LISTE DES COMPOSANTS</vt:lpstr>
      <vt:lpstr>Présentation PowerPoint</vt:lpstr>
      <vt:lpstr>Comment relier ensemble les BLOCS ?</vt:lpstr>
      <vt:lpstr>Présentation PowerPoint</vt:lpstr>
      <vt:lpstr>Un zoom sur une partie du BDD</vt:lpstr>
      <vt:lpstr>Présentation PowerPoint</vt:lpstr>
      <vt:lpstr>Présentation PowerPoint</vt:lpstr>
      <vt:lpstr>DRAW.IO à la maison</vt:lpstr>
      <vt:lpstr>THANKS!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DIAGRAMME DE GANTT</dc:title>
  <cp:lastModifiedBy>Utilisateur de Microsoft Office</cp:lastModifiedBy>
  <cp:revision>22</cp:revision>
  <cp:lastPrinted>2020-04-14T14:04:40Z</cp:lastPrinted>
  <dcterms:modified xsi:type="dcterms:W3CDTF">2020-06-17T08:26:09Z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0x010100E213595EE6FCFC4A9DBAD7F50A6BEA4B</vt:lpwstr>
  </property>
</Properties>
</file>